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mp4" ContentType="video/mp4"/>
  <Default Extension="emf" ContentType="image/x-emf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720"/>
  </p:normalViewPr>
  <p:slideViewPr>
    <p:cSldViewPr>
      <p:cViewPr varScale="1">
        <p:scale>
          <a:sx n="105" d="100"/>
          <a:sy n="105" d="100"/>
        </p:scale>
        <p:origin x="1840" y="19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D83BF-C2AA-42E5-B171-B20FF62B7823}" type="datetimeFigureOut">
              <a:rPr lang="en-US" smtClean="0"/>
              <a:t>1/26/16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A71F9-F47A-447F-90D9-A674399EB2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3067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D83BF-C2AA-42E5-B171-B20FF62B7823}" type="datetimeFigureOut">
              <a:rPr lang="en-US" smtClean="0"/>
              <a:t>1/26/16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A71F9-F47A-447F-90D9-A674399EB2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6474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D83BF-C2AA-42E5-B171-B20FF62B7823}" type="datetimeFigureOut">
              <a:rPr lang="en-US" smtClean="0"/>
              <a:t>1/26/16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A71F9-F47A-447F-90D9-A674399EB2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1802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D83BF-C2AA-42E5-B171-B20FF62B7823}" type="datetimeFigureOut">
              <a:rPr lang="en-US" smtClean="0"/>
              <a:t>1/26/16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A71F9-F47A-447F-90D9-A674399EB2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6289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D83BF-C2AA-42E5-B171-B20FF62B7823}" type="datetimeFigureOut">
              <a:rPr lang="en-US" smtClean="0"/>
              <a:t>1/26/16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A71F9-F47A-447F-90D9-A674399EB2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4840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D83BF-C2AA-42E5-B171-B20FF62B7823}" type="datetimeFigureOut">
              <a:rPr lang="en-US" smtClean="0"/>
              <a:t>1/26/16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A71F9-F47A-447F-90D9-A674399EB2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051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D83BF-C2AA-42E5-B171-B20FF62B7823}" type="datetimeFigureOut">
              <a:rPr lang="en-US" smtClean="0"/>
              <a:t>1/26/16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A71F9-F47A-447F-90D9-A674399EB2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7706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D83BF-C2AA-42E5-B171-B20FF62B7823}" type="datetimeFigureOut">
              <a:rPr lang="en-US" smtClean="0"/>
              <a:t>1/26/16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A71F9-F47A-447F-90D9-A674399EB2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9675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D83BF-C2AA-42E5-B171-B20FF62B7823}" type="datetimeFigureOut">
              <a:rPr lang="en-US" smtClean="0"/>
              <a:t>1/26/16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A71F9-F47A-447F-90D9-A674399EB2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8226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D83BF-C2AA-42E5-B171-B20FF62B7823}" type="datetimeFigureOut">
              <a:rPr lang="en-US" smtClean="0"/>
              <a:t>1/26/16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A71F9-F47A-447F-90D9-A674399EB2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4229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D83BF-C2AA-42E5-B171-B20FF62B7823}" type="datetimeFigureOut">
              <a:rPr lang="en-US" smtClean="0"/>
              <a:t>1/26/16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A71F9-F47A-447F-90D9-A674399EB2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1055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7D83BF-C2AA-42E5-B171-B20FF62B7823}" type="datetimeFigureOut">
              <a:rPr lang="en-US" smtClean="0"/>
              <a:t>1/26/16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2A71F9-F47A-447F-90D9-A674399EB2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4714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microsoft.com/office/2007/relationships/hdphoto" Target="../media/hdphoto1.wdp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4" Type="http://schemas.openxmlformats.org/officeDocument/2006/relationships/image" Target="../media/image14.png"/><Relationship Id="rId1" Type="http://schemas.microsoft.com/office/2007/relationships/media" Target="../media/media4.mp4"/><Relationship Id="rId2" Type="http://schemas.openxmlformats.org/officeDocument/2006/relationships/video" Target="../media/media4.mp4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media" Target="../media/media6.mp4"/><Relationship Id="rId4" Type="http://schemas.openxmlformats.org/officeDocument/2006/relationships/video" Target="../media/media6.mp4"/><Relationship Id="rId5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1" Type="http://schemas.microsoft.com/office/2007/relationships/media" Target="../media/media5.mp4"/><Relationship Id="rId2" Type="http://schemas.openxmlformats.org/officeDocument/2006/relationships/video" Target="../media/media5.mp4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media" Target="../media/media6.mp4"/><Relationship Id="rId4" Type="http://schemas.openxmlformats.org/officeDocument/2006/relationships/video" Target="../media/media6.mp4"/><Relationship Id="rId5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8" Type="http://schemas.openxmlformats.org/officeDocument/2006/relationships/image" Target="../media/image13.emf"/><Relationship Id="rId1" Type="http://schemas.microsoft.com/office/2007/relationships/media" Target="../media/media5.mp4"/><Relationship Id="rId2" Type="http://schemas.openxmlformats.org/officeDocument/2006/relationships/video" Target="../media/media5.mp4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media" Target="../media/media8.mp4"/><Relationship Id="rId4" Type="http://schemas.openxmlformats.org/officeDocument/2006/relationships/video" Target="../media/media8.mp4"/><Relationship Id="rId5" Type="http://schemas.openxmlformats.org/officeDocument/2006/relationships/slideLayout" Target="../slideLayouts/slideLayout4.xml"/><Relationship Id="rId6" Type="http://schemas.openxmlformats.org/officeDocument/2006/relationships/image" Target="../media/image17.png"/><Relationship Id="rId7" Type="http://schemas.openxmlformats.org/officeDocument/2006/relationships/image" Target="../media/image18.png"/><Relationship Id="rId8" Type="http://schemas.openxmlformats.org/officeDocument/2006/relationships/image" Target="../media/image13.emf"/><Relationship Id="rId1" Type="http://schemas.microsoft.com/office/2007/relationships/media" Target="../media/media7.mp4"/><Relationship Id="rId2" Type="http://schemas.openxmlformats.org/officeDocument/2006/relationships/video" Target="../media/media7.mp4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microsoft.com/office/2007/relationships/hdphoto" Target="../media/hdphoto1.wdp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microsoft.com/office/2007/relationships/hdphoto" Target="../media/hdphoto1.wdp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7.emf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4" Type="http://schemas.openxmlformats.org/officeDocument/2006/relationships/video" Target="../media/media2.mp4"/><Relationship Id="rId5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44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4" Type="http://schemas.openxmlformats.org/officeDocument/2006/relationships/video" Target="../media/media2.mp4"/><Relationship Id="rId5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45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4" Type="http://schemas.openxmlformats.org/officeDocument/2006/relationships/image" Target="../media/image11.png"/><Relationship Id="rId1" Type="http://schemas.microsoft.com/office/2007/relationships/media" Target="../media/media3.mp4"/><Relationship Id="rId2" Type="http://schemas.openxmlformats.org/officeDocument/2006/relationships/video" Target="../media/media3.mp4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4" Type="http://schemas.openxmlformats.org/officeDocument/2006/relationships/image" Target="../media/image1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/>
          <p:cNvGrpSpPr/>
          <p:nvPr/>
        </p:nvGrpSpPr>
        <p:grpSpPr>
          <a:xfrm>
            <a:off x="5103325" y="1465324"/>
            <a:ext cx="3929496" cy="5227807"/>
            <a:chOff x="2218727" y="1371600"/>
            <a:chExt cx="6110393" cy="8040559"/>
          </a:xfrm>
        </p:grpSpPr>
        <p:sp>
          <p:nvSpPr>
            <p:cNvPr id="10" name="Freeform 9"/>
            <p:cNvSpPr/>
            <p:nvPr/>
          </p:nvSpPr>
          <p:spPr>
            <a:xfrm>
              <a:off x="2218727" y="1371600"/>
              <a:ext cx="6110393" cy="5486400"/>
            </a:xfrm>
            <a:custGeom>
              <a:avLst/>
              <a:gdLst>
                <a:gd name="connsiteX0" fmla="*/ 2116052 w 4671160"/>
                <a:gd name="connsiteY0" fmla="*/ 261424 h 4771483"/>
                <a:gd name="connsiteX1" fmla="*/ 3419751 w 4671160"/>
                <a:gd name="connsiteY1" fmla="*/ 16980 h 4771483"/>
                <a:gd name="connsiteX2" fmla="*/ 4433739 w 4671160"/>
                <a:gd name="connsiteY2" fmla="*/ 732204 h 4771483"/>
                <a:gd name="connsiteX3" fmla="*/ 4632915 w 4671160"/>
                <a:gd name="connsiteY3" fmla="*/ 1999689 h 4771483"/>
                <a:gd name="connsiteX4" fmla="*/ 3854317 w 4671160"/>
                <a:gd name="connsiteY4" fmla="*/ 3484457 h 4771483"/>
                <a:gd name="connsiteX5" fmla="*/ 3700408 w 4671160"/>
                <a:gd name="connsiteY5" fmla="*/ 4543713 h 4771483"/>
                <a:gd name="connsiteX6" fmla="*/ 1844448 w 4671160"/>
                <a:gd name="connsiteY6" fmla="*/ 4643301 h 4771483"/>
                <a:gd name="connsiteX7" fmla="*/ 866673 w 4671160"/>
                <a:gd name="connsiteY7" fmla="*/ 3058945 h 4771483"/>
                <a:gd name="connsiteX8" fmla="*/ 6594 w 4671160"/>
                <a:gd name="connsiteY8" fmla="*/ 2325614 h 4771483"/>
                <a:gd name="connsiteX9" fmla="*/ 513588 w 4671160"/>
                <a:gd name="connsiteY9" fmla="*/ 1012861 h 4771483"/>
                <a:gd name="connsiteX10" fmla="*/ 1310293 w 4671160"/>
                <a:gd name="connsiteY10" fmla="*/ 677883 h 4771483"/>
                <a:gd name="connsiteX11" fmla="*/ 2116052 w 4671160"/>
                <a:gd name="connsiteY11" fmla="*/ 261424 h 4771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71160" h="4771483">
                  <a:moveTo>
                    <a:pt x="2116052" y="261424"/>
                  </a:moveTo>
                  <a:cubicBezTo>
                    <a:pt x="2467628" y="151273"/>
                    <a:pt x="3033470" y="-61483"/>
                    <a:pt x="3419751" y="16980"/>
                  </a:cubicBezTo>
                  <a:cubicBezTo>
                    <a:pt x="3806032" y="95443"/>
                    <a:pt x="4231545" y="401753"/>
                    <a:pt x="4433739" y="732204"/>
                  </a:cubicBezTo>
                  <a:cubicBezTo>
                    <a:pt x="4635933" y="1062656"/>
                    <a:pt x="4729485" y="1540980"/>
                    <a:pt x="4632915" y="1999689"/>
                  </a:cubicBezTo>
                  <a:cubicBezTo>
                    <a:pt x="4536345" y="2458398"/>
                    <a:pt x="4009735" y="3060453"/>
                    <a:pt x="3854317" y="3484457"/>
                  </a:cubicBezTo>
                  <a:cubicBezTo>
                    <a:pt x="3698899" y="3908461"/>
                    <a:pt x="4035386" y="4350572"/>
                    <a:pt x="3700408" y="4543713"/>
                  </a:cubicBezTo>
                  <a:cubicBezTo>
                    <a:pt x="3365430" y="4736854"/>
                    <a:pt x="2316737" y="4890762"/>
                    <a:pt x="1844448" y="4643301"/>
                  </a:cubicBezTo>
                  <a:cubicBezTo>
                    <a:pt x="1372159" y="4395840"/>
                    <a:pt x="1172982" y="3445226"/>
                    <a:pt x="866673" y="3058945"/>
                  </a:cubicBezTo>
                  <a:cubicBezTo>
                    <a:pt x="560364" y="2672664"/>
                    <a:pt x="65441" y="2666628"/>
                    <a:pt x="6594" y="2325614"/>
                  </a:cubicBezTo>
                  <a:cubicBezTo>
                    <a:pt x="-52253" y="1984600"/>
                    <a:pt x="296305" y="1287483"/>
                    <a:pt x="513588" y="1012861"/>
                  </a:cubicBezTo>
                  <a:cubicBezTo>
                    <a:pt x="730871" y="738239"/>
                    <a:pt x="1043216" y="801614"/>
                    <a:pt x="1310293" y="677883"/>
                  </a:cubicBezTo>
                  <a:cubicBezTo>
                    <a:pt x="1577370" y="554152"/>
                    <a:pt x="1764476" y="371575"/>
                    <a:pt x="2116052" y="261424"/>
                  </a:cubicBezTo>
                  <a:close/>
                </a:path>
              </a:pathLst>
            </a:custGeom>
            <a:solidFill>
              <a:sysClr val="window" lastClr="FFFFFF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962619" y="6997964"/>
              <a:ext cx="4330042" cy="24141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CA" sz="2400" kern="0" dirty="0" smtClean="0">
                  <a:solidFill>
                    <a:prstClr val="black"/>
                  </a:solidFill>
                </a:rPr>
                <a:t>Forbidden</a:t>
              </a:r>
              <a:endParaRPr kumimoji="0" lang="en-CA" sz="2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Targets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CA" sz="2400" kern="0" dirty="0" smtClean="0">
                  <a:solidFill>
                    <a:prstClr val="black"/>
                  </a:solidFill>
                </a:rPr>
                <a:t>Vehicle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CA" sz="2400" kern="0" dirty="0" smtClean="0">
                  <a:solidFill>
                    <a:prstClr val="black"/>
                  </a:solidFill>
                </a:rPr>
                <a:t>Danger zone</a:t>
              </a:r>
            </a:p>
          </p:txBody>
        </p:sp>
        <p:sp>
          <p:nvSpPr>
            <p:cNvPr id="12" name="Oval 11"/>
            <p:cNvSpPr/>
            <p:nvPr/>
          </p:nvSpPr>
          <p:spPr>
            <a:xfrm>
              <a:off x="3523026" y="7791527"/>
              <a:ext cx="308289" cy="271828"/>
            </a:xfrm>
            <a:prstGeom prst="ellipse">
              <a:avLst/>
            </a:prstGeom>
            <a:solidFill>
              <a:sysClr val="window" lastClr="FFFFFF"/>
            </a:solidFill>
            <a:ln w="38100" cap="flat" cmpd="sng" algn="ctr">
              <a:solidFill>
                <a:srgbClr val="0000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Oval 12"/>
            <p:cNvSpPr/>
            <p:nvPr/>
          </p:nvSpPr>
          <p:spPr>
            <a:xfrm>
              <a:off x="7206235" y="3241558"/>
              <a:ext cx="499310" cy="492181"/>
            </a:xfrm>
            <a:prstGeom prst="ellipse">
              <a:avLst/>
            </a:prstGeom>
            <a:solidFill>
              <a:sysClr val="window" lastClr="FFFFFF"/>
            </a:solidFill>
            <a:ln w="38100" cap="flat" cmpd="sng" algn="ctr">
              <a:solidFill>
                <a:srgbClr val="0000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" name="Oval 13"/>
            <p:cNvSpPr/>
            <p:nvPr/>
          </p:nvSpPr>
          <p:spPr>
            <a:xfrm>
              <a:off x="4389145" y="5211409"/>
              <a:ext cx="622962" cy="441303"/>
            </a:xfrm>
            <a:prstGeom prst="ellipse">
              <a:avLst/>
            </a:prstGeom>
            <a:solidFill>
              <a:sysClr val="window" lastClr="FFFFFF"/>
            </a:solidFill>
            <a:ln w="38100" cap="flat" cmpd="sng" algn="ctr">
              <a:solidFill>
                <a:srgbClr val="007F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" name="Oval 14"/>
            <p:cNvSpPr/>
            <p:nvPr/>
          </p:nvSpPr>
          <p:spPr>
            <a:xfrm>
              <a:off x="4232896" y="2185869"/>
              <a:ext cx="622961" cy="496486"/>
            </a:xfrm>
            <a:prstGeom prst="ellipse">
              <a:avLst/>
            </a:prstGeom>
            <a:solidFill>
              <a:sysClr val="window" lastClr="FFFFFF"/>
            </a:solidFill>
            <a:ln w="38100" cap="flat" cmpd="sng" algn="ctr">
              <a:solidFill>
                <a:srgbClr val="ED1B23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2400" b="0" i="0" u="none" strike="noStrike" kern="0" cap="none" spc="0" normalizeH="0" baseline="0" noProof="0" dirty="0">
                <a:ln>
                  <a:noFill/>
                </a:ln>
                <a:solidFill>
                  <a:srgbClr val="ED1B23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30247">
              <a:off x="3758358" y="4250098"/>
              <a:ext cx="411480" cy="411480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6386748" y="1882246"/>
              <a:ext cx="411480" cy="411480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5961826">
              <a:off x="6540033" y="4802236"/>
              <a:ext cx="411480" cy="411480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92646" y="8295470"/>
              <a:ext cx="369051" cy="369052"/>
            </a:xfrm>
            <a:prstGeom prst="rect">
              <a:avLst/>
            </a:prstGeom>
          </p:spPr>
        </p:pic>
        <p:sp>
          <p:nvSpPr>
            <p:cNvPr id="20" name="Rectangle 19"/>
            <p:cNvSpPr/>
            <p:nvPr/>
          </p:nvSpPr>
          <p:spPr>
            <a:xfrm>
              <a:off x="5042256" y="3074667"/>
              <a:ext cx="918718" cy="536315"/>
            </a:xfrm>
            <a:prstGeom prst="rect">
              <a:avLst/>
            </a:prstGeom>
            <a:solidFill>
              <a:sysClr val="window" lastClr="FFFFFF"/>
            </a:solidFill>
            <a:ln w="38100" cap="flat" cmpd="sng" algn="ctr">
              <a:solidFill>
                <a:schemeClr val="tx1"/>
              </a:solidFill>
              <a:prstDash val="sysDot"/>
            </a:ln>
            <a:effectLst/>
          </p:spPr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2400" b="0" i="1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3503427" y="7232358"/>
              <a:ext cx="347488" cy="229324"/>
            </a:xfrm>
            <a:prstGeom prst="rect">
              <a:avLst/>
            </a:prstGeom>
            <a:solidFill>
              <a:sysClr val="window" lastClr="FFFFFF"/>
            </a:solidFill>
            <a:ln w="38100" cap="flat" cmpd="sng" algn="ctr">
              <a:solidFill>
                <a:schemeClr val="tx1"/>
              </a:solidFill>
              <a:prstDash val="sysDot"/>
            </a:ln>
            <a:effectLst/>
          </p:spPr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2400" b="0" i="1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22" name="Oval 21"/>
            <p:cNvSpPr>
              <a:spLocks noChangeAspect="1"/>
            </p:cNvSpPr>
            <p:nvPr/>
          </p:nvSpPr>
          <p:spPr>
            <a:xfrm>
              <a:off x="3415458" y="3911485"/>
              <a:ext cx="1097280" cy="1097280"/>
            </a:xfrm>
            <a:prstGeom prst="ellipse">
              <a:avLst/>
            </a:prstGeom>
            <a:noFill/>
            <a:ln>
              <a:solidFill>
                <a:srgbClr val="0000FF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3" name="Oval 22"/>
            <p:cNvSpPr>
              <a:spLocks noChangeAspect="1"/>
            </p:cNvSpPr>
            <p:nvPr/>
          </p:nvSpPr>
          <p:spPr>
            <a:xfrm>
              <a:off x="6124906" y="1621642"/>
              <a:ext cx="932688" cy="932688"/>
            </a:xfrm>
            <a:prstGeom prst="ellipse">
              <a:avLst/>
            </a:prstGeom>
            <a:noFill/>
            <a:ln>
              <a:solidFill>
                <a:srgbClr val="007F0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4" name="Oval 23"/>
            <p:cNvSpPr>
              <a:spLocks noChangeAspect="1"/>
            </p:cNvSpPr>
            <p:nvPr/>
          </p:nvSpPr>
          <p:spPr>
            <a:xfrm>
              <a:off x="6279429" y="4541633"/>
              <a:ext cx="932688" cy="932688"/>
            </a:xfrm>
            <a:prstGeom prst="ellipse">
              <a:avLst/>
            </a:prstGeom>
            <a:noFill/>
            <a:ln>
              <a:solidFill>
                <a:srgbClr val="ED1B23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5" name="Oval 24"/>
            <p:cNvSpPr/>
            <p:nvPr/>
          </p:nvSpPr>
          <p:spPr>
            <a:xfrm>
              <a:off x="3458511" y="8837624"/>
              <a:ext cx="457200" cy="457200"/>
            </a:xfrm>
            <a:prstGeom prst="ellipse">
              <a:avLst/>
            </a:prstGeom>
            <a:noFill/>
            <a:ln>
              <a:solidFill>
                <a:srgbClr val="007F0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Sequential Path Planning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Content Placeholder 26"/>
              <p:cNvSpPr>
                <a:spLocks noGrp="1"/>
              </p:cNvSpPr>
              <p:nvPr>
                <p:ph idx="1"/>
              </p:nvPr>
            </p:nvSpPr>
            <p:spPr>
              <a:xfrm>
                <a:off x="628651" y="1825625"/>
                <a:ext cx="4513354" cy="4351338"/>
              </a:xfrm>
            </p:spPr>
            <p:txBody>
              <a:bodyPr>
                <a:normAutofit fontScale="85000" lnSpcReduction="20000"/>
              </a:bodyPr>
              <a:lstStyle/>
              <a:p>
                <a:pPr marL="0" indent="0">
                  <a:buNone/>
                </a:pPr>
                <a:r>
                  <a:rPr lang="en-US" dirty="0" smtClean="0"/>
                  <a:t>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𝑁</m:t>
                    </m:r>
                  </m:oMath>
                </a14:m>
                <a:r>
                  <a:rPr lang="en-US" dirty="0" smtClean="0"/>
                  <a:t> vehicles, given</a:t>
                </a:r>
              </a:p>
              <a:p>
                <a:r>
                  <a:rPr lang="en-US" dirty="0" smtClean="0"/>
                  <a:t>Initial states, target locations, forbidden locations</a:t>
                </a:r>
              </a:p>
              <a:p>
                <a:r>
                  <a:rPr lang="en-US" dirty="0" smtClean="0"/>
                  <a:t>Scheduled times of arrival (STA)</a:t>
                </a:r>
              </a:p>
              <a:p>
                <a:r>
                  <a:rPr lang="en-US" dirty="0" smtClean="0"/>
                  <a:t>Earliest start times (EST)</a:t>
                </a:r>
              </a:p>
              <a:p>
                <a:endParaRPr lang="en-US" dirty="0" smtClean="0"/>
              </a:p>
              <a:p>
                <a:pPr marL="0" indent="0">
                  <a:buNone/>
                </a:pPr>
                <a:r>
                  <a:rPr lang="en-US" dirty="0" smtClean="0">
                    <a:solidFill>
                      <a:schemeClr val="bg1"/>
                    </a:solidFill>
                  </a:rPr>
                  <a:t>Determine, with guarantees</a:t>
                </a:r>
                <a:endParaRPr lang="en-US" dirty="0">
                  <a:solidFill>
                    <a:schemeClr val="bg1"/>
                  </a:solidFill>
                </a:endParaRPr>
              </a:p>
              <a:p>
                <a:r>
                  <a:rPr lang="en-US" dirty="0" smtClean="0">
                    <a:solidFill>
                      <a:schemeClr val="bg1"/>
                    </a:solidFill>
                  </a:rPr>
                  <a:t>Minimum-time trajectories</a:t>
                </a:r>
              </a:p>
              <a:p>
                <a:r>
                  <a:rPr lang="en-US" dirty="0" smtClean="0">
                    <a:solidFill>
                      <a:schemeClr val="bg1"/>
                    </a:solidFill>
                  </a:rPr>
                  <a:t>Latest start times (LST)</a:t>
                </a:r>
              </a:p>
              <a:p>
                <a:endParaRPr lang="en-US" dirty="0" smtClean="0"/>
              </a:p>
            </p:txBody>
          </p:sp>
        </mc:Choice>
        <mc:Fallback xmlns="">
          <p:sp>
            <p:nvSpPr>
              <p:cNvPr id="27" name="Content Placeholder 2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1" y="1825625"/>
                <a:ext cx="4513354" cy="4351338"/>
              </a:xfrm>
              <a:blipFill rotWithShape="0">
                <a:blip r:embed="rId7"/>
                <a:stretch>
                  <a:fillRect l="-2429" t="-2801" r="-5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00049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rajSim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13521" r="13176"/>
          <a:stretch/>
        </p:blipFill>
        <p:spPr>
          <a:xfrm>
            <a:off x="2094524" y="1690689"/>
            <a:ext cx="4978400" cy="5093677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Trajectories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6561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Reach-Avoid Set Time Evolution</a:t>
            </a:r>
            <a:endParaRPr lang="en-US" dirty="0"/>
          </a:p>
        </p:txBody>
      </p:sp>
      <p:pic>
        <p:nvPicPr>
          <p:cNvPr id="6" name="reachSim1">
            <a:hlinkClick r:id="" action="ppaction://media"/>
          </p:cNvPr>
          <p:cNvPicPr>
            <a:picLocks noGrp="1" noChangeAspect="1"/>
          </p:cNvPicPr>
          <p:nvPr>
            <p:ph sz="half"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3471862"/>
            <a:ext cx="4514850" cy="3386138"/>
          </a:xfrm>
        </p:spPr>
      </p:pic>
      <p:pic>
        <p:nvPicPr>
          <p:cNvPr id="7" name="reachSim2">
            <a:hlinkClick r:id="" action="ppaction://media"/>
          </p:cNvPr>
          <p:cNvPicPr>
            <a:picLocks noGrp="1" noChangeAspect="1"/>
          </p:cNvPicPr>
          <p:nvPr>
            <p:ph sz="half" idx="2"/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629150" y="3471862"/>
            <a:ext cx="4514850" cy="3386138"/>
          </a:xfrm>
        </p:spPr>
      </p:pic>
    </p:spTree>
    <p:extLst>
      <p:ext uri="{BB962C8B-B14F-4D97-AF65-F5344CB8AC3E}">
        <p14:creationId xmlns:p14="http://schemas.microsoft.com/office/powerpoint/2010/main" val="1510163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Reach-Avoid Set Time Evolution</a:t>
            </a:r>
            <a:endParaRPr lang="en-US" dirty="0"/>
          </a:p>
        </p:txBody>
      </p:sp>
      <p:pic>
        <p:nvPicPr>
          <p:cNvPr id="6" name="reachSim1">
            <a:hlinkClick r:id="" action="ppaction://media"/>
          </p:cNvPr>
          <p:cNvPicPr>
            <a:picLocks noGrp="1" noChangeAspect="1"/>
          </p:cNvPicPr>
          <p:nvPr>
            <p:ph sz="half"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3471862"/>
            <a:ext cx="4514850" cy="3386138"/>
          </a:xfrm>
        </p:spPr>
      </p:pic>
      <p:pic>
        <p:nvPicPr>
          <p:cNvPr id="7" name="reachSim2">
            <a:hlinkClick r:id="" action="ppaction://media"/>
          </p:cNvPr>
          <p:cNvPicPr>
            <a:picLocks noGrp="1" noChangeAspect="1"/>
          </p:cNvPicPr>
          <p:nvPr>
            <p:ph sz="half" idx="2"/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629150" y="3471862"/>
            <a:ext cx="4514850" cy="3386138"/>
          </a:xfrm>
        </p:spPr>
      </p:pic>
      <p:sp>
        <p:nvSpPr>
          <p:cNvPr id="8" name="STAs and LSTs"/>
          <p:cNvSpPr txBox="1"/>
          <p:nvPr/>
        </p:nvSpPr>
        <p:spPr>
          <a:xfrm>
            <a:off x="3482827" y="1455857"/>
            <a:ext cx="20530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STAs and LSTs</a:t>
            </a:r>
            <a:endParaRPr lang="en-US" sz="20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394" y="1881356"/>
            <a:ext cx="2932912" cy="1447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423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Reach-Avoid Set Time Evolution</a:t>
            </a:r>
          </a:p>
        </p:txBody>
      </p:sp>
      <p:pic>
        <p:nvPicPr>
          <p:cNvPr id="5" name="reachSim3">
            <a:hlinkClick r:id="" action="ppaction://media"/>
          </p:cNvPr>
          <p:cNvPicPr>
            <a:picLocks noGrp="1" noChangeAspect="1"/>
          </p:cNvPicPr>
          <p:nvPr>
            <p:ph sz="half"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3471862"/>
            <a:ext cx="4514850" cy="3386138"/>
          </a:xfrm>
        </p:spPr>
      </p:pic>
      <p:pic>
        <p:nvPicPr>
          <p:cNvPr id="6" name="reachSim4">
            <a:hlinkClick r:id="" action="ppaction://media"/>
          </p:cNvPr>
          <p:cNvPicPr>
            <a:picLocks noGrp="1" noChangeAspect="1"/>
          </p:cNvPicPr>
          <p:nvPr>
            <p:ph sz="half" idx="2"/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629150" y="3471862"/>
            <a:ext cx="4514850" cy="3386138"/>
          </a:xfrm>
        </p:spPr>
      </p:pic>
      <p:sp>
        <p:nvSpPr>
          <p:cNvPr id="7" name="STAs and LSTs"/>
          <p:cNvSpPr txBox="1"/>
          <p:nvPr/>
        </p:nvSpPr>
        <p:spPr>
          <a:xfrm>
            <a:off x="3482827" y="1455857"/>
            <a:ext cx="20530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STAs and LSTs</a:t>
            </a:r>
            <a:endParaRPr lang="en-US" sz="20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394" y="1881356"/>
            <a:ext cx="2932912" cy="1447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65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Uncertainty in planned trajectories</a:t>
            </a:r>
          </a:p>
          <a:p>
            <a:endParaRPr lang="en-US" dirty="0" smtClean="0"/>
          </a:p>
          <a:p>
            <a:r>
              <a:rPr lang="en-US" dirty="0" smtClean="0"/>
              <a:t>More realistic dynamics</a:t>
            </a:r>
            <a:endParaRPr lang="en-US" dirty="0"/>
          </a:p>
          <a:p>
            <a:endParaRPr lang="en-US" dirty="0" smtClean="0"/>
          </a:p>
          <a:p>
            <a:r>
              <a:rPr lang="en-US" smtClean="0"/>
              <a:t>Sophisticated induced </a:t>
            </a:r>
            <a:r>
              <a:rPr lang="en-US" dirty="0" smtClean="0"/>
              <a:t>obstacles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Groups of vehicles in formation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94896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/>
          <p:cNvGrpSpPr/>
          <p:nvPr/>
        </p:nvGrpSpPr>
        <p:grpSpPr>
          <a:xfrm>
            <a:off x="5103325" y="1465324"/>
            <a:ext cx="3929496" cy="5227807"/>
            <a:chOff x="2218727" y="1371600"/>
            <a:chExt cx="6110393" cy="8040559"/>
          </a:xfrm>
        </p:grpSpPr>
        <p:sp>
          <p:nvSpPr>
            <p:cNvPr id="10" name="Freeform 9"/>
            <p:cNvSpPr/>
            <p:nvPr/>
          </p:nvSpPr>
          <p:spPr>
            <a:xfrm>
              <a:off x="2218727" y="1371600"/>
              <a:ext cx="6110393" cy="5486400"/>
            </a:xfrm>
            <a:custGeom>
              <a:avLst/>
              <a:gdLst>
                <a:gd name="connsiteX0" fmla="*/ 2116052 w 4671160"/>
                <a:gd name="connsiteY0" fmla="*/ 261424 h 4771483"/>
                <a:gd name="connsiteX1" fmla="*/ 3419751 w 4671160"/>
                <a:gd name="connsiteY1" fmla="*/ 16980 h 4771483"/>
                <a:gd name="connsiteX2" fmla="*/ 4433739 w 4671160"/>
                <a:gd name="connsiteY2" fmla="*/ 732204 h 4771483"/>
                <a:gd name="connsiteX3" fmla="*/ 4632915 w 4671160"/>
                <a:gd name="connsiteY3" fmla="*/ 1999689 h 4771483"/>
                <a:gd name="connsiteX4" fmla="*/ 3854317 w 4671160"/>
                <a:gd name="connsiteY4" fmla="*/ 3484457 h 4771483"/>
                <a:gd name="connsiteX5" fmla="*/ 3700408 w 4671160"/>
                <a:gd name="connsiteY5" fmla="*/ 4543713 h 4771483"/>
                <a:gd name="connsiteX6" fmla="*/ 1844448 w 4671160"/>
                <a:gd name="connsiteY6" fmla="*/ 4643301 h 4771483"/>
                <a:gd name="connsiteX7" fmla="*/ 866673 w 4671160"/>
                <a:gd name="connsiteY7" fmla="*/ 3058945 h 4771483"/>
                <a:gd name="connsiteX8" fmla="*/ 6594 w 4671160"/>
                <a:gd name="connsiteY8" fmla="*/ 2325614 h 4771483"/>
                <a:gd name="connsiteX9" fmla="*/ 513588 w 4671160"/>
                <a:gd name="connsiteY9" fmla="*/ 1012861 h 4771483"/>
                <a:gd name="connsiteX10" fmla="*/ 1310293 w 4671160"/>
                <a:gd name="connsiteY10" fmla="*/ 677883 h 4771483"/>
                <a:gd name="connsiteX11" fmla="*/ 2116052 w 4671160"/>
                <a:gd name="connsiteY11" fmla="*/ 261424 h 4771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71160" h="4771483">
                  <a:moveTo>
                    <a:pt x="2116052" y="261424"/>
                  </a:moveTo>
                  <a:cubicBezTo>
                    <a:pt x="2467628" y="151273"/>
                    <a:pt x="3033470" y="-61483"/>
                    <a:pt x="3419751" y="16980"/>
                  </a:cubicBezTo>
                  <a:cubicBezTo>
                    <a:pt x="3806032" y="95443"/>
                    <a:pt x="4231545" y="401753"/>
                    <a:pt x="4433739" y="732204"/>
                  </a:cubicBezTo>
                  <a:cubicBezTo>
                    <a:pt x="4635933" y="1062656"/>
                    <a:pt x="4729485" y="1540980"/>
                    <a:pt x="4632915" y="1999689"/>
                  </a:cubicBezTo>
                  <a:cubicBezTo>
                    <a:pt x="4536345" y="2458398"/>
                    <a:pt x="4009735" y="3060453"/>
                    <a:pt x="3854317" y="3484457"/>
                  </a:cubicBezTo>
                  <a:cubicBezTo>
                    <a:pt x="3698899" y="3908461"/>
                    <a:pt x="4035386" y="4350572"/>
                    <a:pt x="3700408" y="4543713"/>
                  </a:cubicBezTo>
                  <a:cubicBezTo>
                    <a:pt x="3365430" y="4736854"/>
                    <a:pt x="2316737" y="4890762"/>
                    <a:pt x="1844448" y="4643301"/>
                  </a:cubicBezTo>
                  <a:cubicBezTo>
                    <a:pt x="1372159" y="4395840"/>
                    <a:pt x="1172982" y="3445226"/>
                    <a:pt x="866673" y="3058945"/>
                  </a:cubicBezTo>
                  <a:cubicBezTo>
                    <a:pt x="560364" y="2672664"/>
                    <a:pt x="65441" y="2666628"/>
                    <a:pt x="6594" y="2325614"/>
                  </a:cubicBezTo>
                  <a:cubicBezTo>
                    <a:pt x="-52253" y="1984600"/>
                    <a:pt x="296305" y="1287483"/>
                    <a:pt x="513588" y="1012861"/>
                  </a:cubicBezTo>
                  <a:cubicBezTo>
                    <a:pt x="730871" y="738239"/>
                    <a:pt x="1043216" y="801614"/>
                    <a:pt x="1310293" y="677883"/>
                  </a:cubicBezTo>
                  <a:cubicBezTo>
                    <a:pt x="1577370" y="554152"/>
                    <a:pt x="1764476" y="371575"/>
                    <a:pt x="2116052" y="261424"/>
                  </a:cubicBezTo>
                  <a:close/>
                </a:path>
              </a:pathLst>
            </a:custGeom>
            <a:solidFill>
              <a:sysClr val="window" lastClr="FFFFFF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962619" y="6997964"/>
              <a:ext cx="4330042" cy="24141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CA" sz="2400" kern="0" dirty="0" smtClean="0">
                  <a:solidFill>
                    <a:prstClr val="black"/>
                  </a:solidFill>
                </a:rPr>
                <a:t>Forbidden</a:t>
              </a:r>
              <a:endParaRPr kumimoji="0" lang="en-CA" sz="2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Targets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CA" sz="2400" kern="0" dirty="0" smtClean="0">
                  <a:solidFill>
                    <a:prstClr val="black"/>
                  </a:solidFill>
                </a:rPr>
                <a:t>Vehicle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CA" sz="2400" kern="0" dirty="0" smtClean="0">
                  <a:solidFill>
                    <a:prstClr val="black"/>
                  </a:solidFill>
                </a:rPr>
                <a:t>Danger zone</a:t>
              </a:r>
            </a:p>
          </p:txBody>
        </p:sp>
        <p:sp>
          <p:nvSpPr>
            <p:cNvPr id="12" name="Oval 11"/>
            <p:cNvSpPr/>
            <p:nvPr/>
          </p:nvSpPr>
          <p:spPr>
            <a:xfrm>
              <a:off x="3523026" y="7791527"/>
              <a:ext cx="308289" cy="271828"/>
            </a:xfrm>
            <a:prstGeom prst="ellipse">
              <a:avLst/>
            </a:prstGeom>
            <a:solidFill>
              <a:sysClr val="window" lastClr="FFFFFF"/>
            </a:solidFill>
            <a:ln w="38100" cap="flat" cmpd="sng" algn="ctr">
              <a:solidFill>
                <a:srgbClr val="0000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Oval 12"/>
            <p:cNvSpPr/>
            <p:nvPr/>
          </p:nvSpPr>
          <p:spPr>
            <a:xfrm>
              <a:off x="7206235" y="3241558"/>
              <a:ext cx="499310" cy="492181"/>
            </a:xfrm>
            <a:prstGeom prst="ellipse">
              <a:avLst/>
            </a:prstGeom>
            <a:solidFill>
              <a:sysClr val="window" lastClr="FFFFFF"/>
            </a:solidFill>
            <a:ln w="38100" cap="flat" cmpd="sng" algn="ctr">
              <a:solidFill>
                <a:srgbClr val="0000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" name="Oval 13"/>
            <p:cNvSpPr/>
            <p:nvPr/>
          </p:nvSpPr>
          <p:spPr>
            <a:xfrm>
              <a:off x="4389145" y="5211409"/>
              <a:ext cx="622962" cy="441303"/>
            </a:xfrm>
            <a:prstGeom prst="ellipse">
              <a:avLst/>
            </a:prstGeom>
            <a:solidFill>
              <a:sysClr val="window" lastClr="FFFFFF"/>
            </a:solidFill>
            <a:ln w="38100" cap="flat" cmpd="sng" algn="ctr">
              <a:solidFill>
                <a:srgbClr val="007F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" name="Oval 14"/>
            <p:cNvSpPr/>
            <p:nvPr/>
          </p:nvSpPr>
          <p:spPr>
            <a:xfrm>
              <a:off x="4232896" y="2185869"/>
              <a:ext cx="622961" cy="496486"/>
            </a:xfrm>
            <a:prstGeom prst="ellipse">
              <a:avLst/>
            </a:prstGeom>
            <a:solidFill>
              <a:sysClr val="window" lastClr="FFFFFF"/>
            </a:solidFill>
            <a:ln w="38100" cap="flat" cmpd="sng" algn="ctr">
              <a:solidFill>
                <a:srgbClr val="ED1B23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2400" b="0" i="0" u="none" strike="noStrike" kern="0" cap="none" spc="0" normalizeH="0" baseline="0" noProof="0" dirty="0">
                <a:ln>
                  <a:noFill/>
                </a:ln>
                <a:solidFill>
                  <a:srgbClr val="ED1B23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30247">
              <a:off x="3758358" y="4250098"/>
              <a:ext cx="411480" cy="411480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6386748" y="1882246"/>
              <a:ext cx="411480" cy="411480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5961826">
              <a:off x="6540033" y="4802236"/>
              <a:ext cx="411480" cy="411480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92646" y="8295470"/>
              <a:ext cx="369051" cy="369052"/>
            </a:xfrm>
            <a:prstGeom prst="rect">
              <a:avLst/>
            </a:prstGeom>
          </p:spPr>
        </p:pic>
        <p:sp>
          <p:nvSpPr>
            <p:cNvPr id="20" name="Rectangle 19"/>
            <p:cNvSpPr/>
            <p:nvPr/>
          </p:nvSpPr>
          <p:spPr>
            <a:xfrm>
              <a:off x="5042256" y="3074667"/>
              <a:ext cx="918718" cy="536315"/>
            </a:xfrm>
            <a:prstGeom prst="rect">
              <a:avLst/>
            </a:prstGeom>
            <a:solidFill>
              <a:sysClr val="window" lastClr="FFFFFF"/>
            </a:solidFill>
            <a:ln w="38100" cap="flat" cmpd="sng" algn="ctr">
              <a:solidFill>
                <a:schemeClr val="tx1"/>
              </a:solidFill>
              <a:prstDash val="sysDot"/>
            </a:ln>
            <a:effectLst/>
          </p:spPr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2400" b="0" i="1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3503427" y="7232358"/>
              <a:ext cx="347488" cy="229324"/>
            </a:xfrm>
            <a:prstGeom prst="rect">
              <a:avLst/>
            </a:prstGeom>
            <a:solidFill>
              <a:sysClr val="window" lastClr="FFFFFF"/>
            </a:solidFill>
            <a:ln w="38100" cap="flat" cmpd="sng" algn="ctr">
              <a:solidFill>
                <a:schemeClr val="tx1"/>
              </a:solidFill>
              <a:prstDash val="sysDot"/>
            </a:ln>
            <a:effectLst/>
          </p:spPr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2400" b="0" i="1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22" name="Oval 21"/>
            <p:cNvSpPr>
              <a:spLocks noChangeAspect="1"/>
            </p:cNvSpPr>
            <p:nvPr/>
          </p:nvSpPr>
          <p:spPr>
            <a:xfrm>
              <a:off x="3415458" y="3911485"/>
              <a:ext cx="1097280" cy="1097280"/>
            </a:xfrm>
            <a:prstGeom prst="ellipse">
              <a:avLst/>
            </a:prstGeom>
            <a:noFill/>
            <a:ln>
              <a:solidFill>
                <a:srgbClr val="0000FF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3" name="Oval 22"/>
            <p:cNvSpPr>
              <a:spLocks noChangeAspect="1"/>
            </p:cNvSpPr>
            <p:nvPr/>
          </p:nvSpPr>
          <p:spPr>
            <a:xfrm>
              <a:off x="6124906" y="1621642"/>
              <a:ext cx="932688" cy="932688"/>
            </a:xfrm>
            <a:prstGeom prst="ellipse">
              <a:avLst/>
            </a:prstGeom>
            <a:noFill/>
            <a:ln>
              <a:solidFill>
                <a:srgbClr val="007F0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4" name="Oval 23"/>
            <p:cNvSpPr>
              <a:spLocks noChangeAspect="1"/>
            </p:cNvSpPr>
            <p:nvPr/>
          </p:nvSpPr>
          <p:spPr>
            <a:xfrm>
              <a:off x="6279429" y="4541633"/>
              <a:ext cx="932688" cy="932688"/>
            </a:xfrm>
            <a:prstGeom prst="ellipse">
              <a:avLst/>
            </a:prstGeom>
            <a:noFill/>
            <a:ln>
              <a:solidFill>
                <a:srgbClr val="ED1B23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5" name="Oval 24"/>
            <p:cNvSpPr/>
            <p:nvPr/>
          </p:nvSpPr>
          <p:spPr>
            <a:xfrm>
              <a:off x="3458511" y="8837624"/>
              <a:ext cx="457200" cy="457200"/>
            </a:xfrm>
            <a:prstGeom prst="ellipse">
              <a:avLst/>
            </a:prstGeom>
            <a:noFill/>
            <a:ln>
              <a:solidFill>
                <a:srgbClr val="007F0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Sequential Path Planning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Content Placeholder 26"/>
              <p:cNvSpPr>
                <a:spLocks noGrp="1"/>
              </p:cNvSpPr>
              <p:nvPr>
                <p:ph idx="1"/>
              </p:nvPr>
            </p:nvSpPr>
            <p:spPr>
              <a:xfrm>
                <a:off x="628651" y="1825625"/>
                <a:ext cx="4513354" cy="4351338"/>
              </a:xfrm>
            </p:spPr>
            <p:txBody>
              <a:bodyPr>
                <a:normAutofit fontScale="85000" lnSpcReduction="20000"/>
              </a:bodyPr>
              <a:lstStyle/>
              <a:p>
                <a:pPr marL="0" indent="0">
                  <a:buNone/>
                </a:pPr>
                <a:r>
                  <a:rPr lang="en-US" dirty="0" smtClean="0"/>
                  <a:t>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𝑁</m:t>
                    </m:r>
                  </m:oMath>
                </a14:m>
                <a:r>
                  <a:rPr lang="en-US" dirty="0" smtClean="0"/>
                  <a:t> vehicles, given</a:t>
                </a:r>
              </a:p>
              <a:p>
                <a:r>
                  <a:rPr lang="en-US" dirty="0" smtClean="0"/>
                  <a:t>Initial states, target locations, forbidden locations</a:t>
                </a:r>
              </a:p>
              <a:p>
                <a:r>
                  <a:rPr lang="en-US" dirty="0" smtClean="0"/>
                  <a:t>Scheduled times of arrival (STA)</a:t>
                </a:r>
              </a:p>
              <a:p>
                <a:r>
                  <a:rPr lang="en-US" dirty="0" smtClean="0"/>
                  <a:t>Earliest start times (EST)</a:t>
                </a:r>
              </a:p>
              <a:p>
                <a:endParaRPr lang="en-US" dirty="0" smtClean="0"/>
              </a:p>
              <a:p>
                <a:pPr marL="0" indent="0">
                  <a:buNone/>
                </a:pPr>
                <a:r>
                  <a:rPr lang="en-US" dirty="0" smtClean="0"/>
                  <a:t>Determine, with guarantees</a:t>
                </a:r>
                <a:endParaRPr lang="en-US" dirty="0"/>
              </a:p>
              <a:p>
                <a:r>
                  <a:rPr lang="en-US" dirty="0" smtClean="0"/>
                  <a:t>Minimum-time trajectories</a:t>
                </a:r>
              </a:p>
              <a:p>
                <a:r>
                  <a:rPr lang="en-US" dirty="0" smtClean="0"/>
                  <a:t>Latest start times (LST)</a:t>
                </a:r>
              </a:p>
              <a:p>
                <a:endParaRPr lang="en-US" dirty="0" smtClean="0"/>
              </a:p>
            </p:txBody>
          </p:sp>
        </mc:Choice>
        <mc:Fallback>
          <p:sp>
            <p:nvSpPr>
              <p:cNvPr id="27" name="Content Placeholder 2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1" y="1825625"/>
                <a:ext cx="4513354" cy="4351338"/>
              </a:xfrm>
              <a:blipFill rotWithShape="0">
                <a:blip r:embed="rId7"/>
                <a:stretch>
                  <a:fillRect l="-2564" t="-2801" b="-25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718707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Approximate Solution</a:t>
            </a:r>
          </a:p>
        </p:txBody>
      </p:sp>
      <p:sp>
        <p:nvSpPr>
          <p:cNvPr id="27" name="Content Placeholder 26"/>
          <p:cNvSpPr>
            <a:spLocks noGrp="1"/>
          </p:cNvSpPr>
          <p:nvPr>
            <p:ph idx="1"/>
          </p:nvPr>
        </p:nvSpPr>
        <p:spPr>
          <a:xfrm>
            <a:off x="628651" y="1825625"/>
            <a:ext cx="4513354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smtClean="0"/>
              <a:t>Joint optimal solution is intractable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Sequential path planning</a:t>
            </a:r>
          </a:p>
          <a:p>
            <a:r>
              <a:rPr lang="en-US" dirty="0" smtClean="0"/>
              <a:t>Assign vehicle priorities</a:t>
            </a:r>
          </a:p>
          <a:p>
            <a:r>
              <a:rPr lang="en-US" dirty="0" smtClean="0"/>
              <a:t>Treat higher-priority vehicles as moving obstacles</a:t>
            </a:r>
          </a:p>
          <a:p>
            <a:endParaRPr lang="en-US" dirty="0" smtClean="0"/>
          </a:p>
        </p:txBody>
      </p:sp>
      <p:grpSp>
        <p:nvGrpSpPr>
          <p:cNvPr id="28" name="Group 27"/>
          <p:cNvGrpSpPr/>
          <p:nvPr/>
        </p:nvGrpSpPr>
        <p:grpSpPr>
          <a:xfrm>
            <a:off x="5103325" y="1465324"/>
            <a:ext cx="3929496" cy="5227807"/>
            <a:chOff x="2218727" y="1371600"/>
            <a:chExt cx="6110393" cy="8040559"/>
          </a:xfrm>
        </p:grpSpPr>
        <p:sp>
          <p:nvSpPr>
            <p:cNvPr id="29" name="Freeform 28"/>
            <p:cNvSpPr/>
            <p:nvPr/>
          </p:nvSpPr>
          <p:spPr>
            <a:xfrm>
              <a:off x="2218727" y="1371600"/>
              <a:ext cx="6110393" cy="5486400"/>
            </a:xfrm>
            <a:custGeom>
              <a:avLst/>
              <a:gdLst>
                <a:gd name="connsiteX0" fmla="*/ 2116052 w 4671160"/>
                <a:gd name="connsiteY0" fmla="*/ 261424 h 4771483"/>
                <a:gd name="connsiteX1" fmla="*/ 3419751 w 4671160"/>
                <a:gd name="connsiteY1" fmla="*/ 16980 h 4771483"/>
                <a:gd name="connsiteX2" fmla="*/ 4433739 w 4671160"/>
                <a:gd name="connsiteY2" fmla="*/ 732204 h 4771483"/>
                <a:gd name="connsiteX3" fmla="*/ 4632915 w 4671160"/>
                <a:gd name="connsiteY3" fmla="*/ 1999689 h 4771483"/>
                <a:gd name="connsiteX4" fmla="*/ 3854317 w 4671160"/>
                <a:gd name="connsiteY4" fmla="*/ 3484457 h 4771483"/>
                <a:gd name="connsiteX5" fmla="*/ 3700408 w 4671160"/>
                <a:gd name="connsiteY5" fmla="*/ 4543713 h 4771483"/>
                <a:gd name="connsiteX6" fmla="*/ 1844448 w 4671160"/>
                <a:gd name="connsiteY6" fmla="*/ 4643301 h 4771483"/>
                <a:gd name="connsiteX7" fmla="*/ 866673 w 4671160"/>
                <a:gd name="connsiteY7" fmla="*/ 3058945 h 4771483"/>
                <a:gd name="connsiteX8" fmla="*/ 6594 w 4671160"/>
                <a:gd name="connsiteY8" fmla="*/ 2325614 h 4771483"/>
                <a:gd name="connsiteX9" fmla="*/ 513588 w 4671160"/>
                <a:gd name="connsiteY9" fmla="*/ 1012861 h 4771483"/>
                <a:gd name="connsiteX10" fmla="*/ 1310293 w 4671160"/>
                <a:gd name="connsiteY10" fmla="*/ 677883 h 4771483"/>
                <a:gd name="connsiteX11" fmla="*/ 2116052 w 4671160"/>
                <a:gd name="connsiteY11" fmla="*/ 261424 h 4771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71160" h="4771483">
                  <a:moveTo>
                    <a:pt x="2116052" y="261424"/>
                  </a:moveTo>
                  <a:cubicBezTo>
                    <a:pt x="2467628" y="151273"/>
                    <a:pt x="3033470" y="-61483"/>
                    <a:pt x="3419751" y="16980"/>
                  </a:cubicBezTo>
                  <a:cubicBezTo>
                    <a:pt x="3806032" y="95443"/>
                    <a:pt x="4231545" y="401753"/>
                    <a:pt x="4433739" y="732204"/>
                  </a:cubicBezTo>
                  <a:cubicBezTo>
                    <a:pt x="4635933" y="1062656"/>
                    <a:pt x="4729485" y="1540980"/>
                    <a:pt x="4632915" y="1999689"/>
                  </a:cubicBezTo>
                  <a:cubicBezTo>
                    <a:pt x="4536345" y="2458398"/>
                    <a:pt x="4009735" y="3060453"/>
                    <a:pt x="3854317" y="3484457"/>
                  </a:cubicBezTo>
                  <a:cubicBezTo>
                    <a:pt x="3698899" y="3908461"/>
                    <a:pt x="4035386" y="4350572"/>
                    <a:pt x="3700408" y="4543713"/>
                  </a:cubicBezTo>
                  <a:cubicBezTo>
                    <a:pt x="3365430" y="4736854"/>
                    <a:pt x="2316737" y="4890762"/>
                    <a:pt x="1844448" y="4643301"/>
                  </a:cubicBezTo>
                  <a:cubicBezTo>
                    <a:pt x="1372159" y="4395840"/>
                    <a:pt x="1172982" y="3445226"/>
                    <a:pt x="866673" y="3058945"/>
                  </a:cubicBezTo>
                  <a:cubicBezTo>
                    <a:pt x="560364" y="2672664"/>
                    <a:pt x="65441" y="2666628"/>
                    <a:pt x="6594" y="2325614"/>
                  </a:cubicBezTo>
                  <a:cubicBezTo>
                    <a:pt x="-52253" y="1984600"/>
                    <a:pt x="296305" y="1287483"/>
                    <a:pt x="513588" y="1012861"/>
                  </a:cubicBezTo>
                  <a:cubicBezTo>
                    <a:pt x="730871" y="738239"/>
                    <a:pt x="1043216" y="801614"/>
                    <a:pt x="1310293" y="677883"/>
                  </a:cubicBezTo>
                  <a:cubicBezTo>
                    <a:pt x="1577370" y="554152"/>
                    <a:pt x="1764476" y="371575"/>
                    <a:pt x="2116052" y="261424"/>
                  </a:cubicBezTo>
                  <a:close/>
                </a:path>
              </a:pathLst>
            </a:custGeom>
            <a:solidFill>
              <a:sysClr val="window" lastClr="FFFFFF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3962619" y="6997964"/>
              <a:ext cx="4330042" cy="24141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CA" sz="2400" kern="0" dirty="0" smtClean="0">
                  <a:solidFill>
                    <a:prstClr val="black"/>
                  </a:solidFill>
                </a:rPr>
                <a:t>Forbidden</a:t>
              </a:r>
              <a:endParaRPr kumimoji="0" lang="en-CA" sz="2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Targets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CA" sz="2400" kern="0" dirty="0" smtClean="0">
                  <a:solidFill>
                    <a:prstClr val="black"/>
                  </a:solidFill>
                </a:rPr>
                <a:t>Vehicle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CA" sz="2400" kern="0" dirty="0" smtClean="0">
                  <a:solidFill>
                    <a:prstClr val="black"/>
                  </a:solidFill>
                </a:rPr>
                <a:t>Danger zone</a:t>
              </a:r>
            </a:p>
          </p:txBody>
        </p:sp>
        <p:sp>
          <p:nvSpPr>
            <p:cNvPr id="31" name="Oval 30"/>
            <p:cNvSpPr/>
            <p:nvPr/>
          </p:nvSpPr>
          <p:spPr>
            <a:xfrm>
              <a:off x="3523026" y="7791527"/>
              <a:ext cx="308289" cy="271828"/>
            </a:xfrm>
            <a:prstGeom prst="ellipse">
              <a:avLst/>
            </a:prstGeom>
            <a:solidFill>
              <a:sysClr val="window" lastClr="FFFFFF"/>
            </a:solidFill>
            <a:ln w="38100" cap="flat" cmpd="sng" algn="ctr">
              <a:solidFill>
                <a:srgbClr val="0000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2" name="Oval 31"/>
            <p:cNvSpPr/>
            <p:nvPr/>
          </p:nvSpPr>
          <p:spPr>
            <a:xfrm>
              <a:off x="7206235" y="3241558"/>
              <a:ext cx="499310" cy="492181"/>
            </a:xfrm>
            <a:prstGeom prst="ellipse">
              <a:avLst/>
            </a:prstGeom>
            <a:solidFill>
              <a:sysClr val="window" lastClr="FFFFFF"/>
            </a:solidFill>
            <a:ln w="38100" cap="flat" cmpd="sng" algn="ctr">
              <a:solidFill>
                <a:srgbClr val="0000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3" name="Oval 32"/>
            <p:cNvSpPr/>
            <p:nvPr/>
          </p:nvSpPr>
          <p:spPr>
            <a:xfrm>
              <a:off x="4389145" y="5211409"/>
              <a:ext cx="622962" cy="441303"/>
            </a:xfrm>
            <a:prstGeom prst="ellipse">
              <a:avLst/>
            </a:prstGeom>
            <a:solidFill>
              <a:sysClr val="window" lastClr="FFFFFF"/>
            </a:solidFill>
            <a:ln w="38100" cap="flat" cmpd="sng" algn="ctr">
              <a:solidFill>
                <a:srgbClr val="007F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4" name="Oval 33"/>
            <p:cNvSpPr/>
            <p:nvPr/>
          </p:nvSpPr>
          <p:spPr>
            <a:xfrm>
              <a:off x="4232896" y="2185869"/>
              <a:ext cx="622961" cy="496486"/>
            </a:xfrm>
            <a:prstGeom prst="ellipse">
              <a:avLst/>
            </a:prstGeom>
            <a:solidFill>
              <a:sysClr val="window" lastClr="FFFFFF"/>
            </a:solidFill>
            <a:ln w="38100" cap="flat" cmpd="sng" algn="ctr">
              <a:solidFill>
                <a:srgbClr val="ED1B23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2400" b="0" i="0" u="none" strike="noStrike" kern="0" cap="none" spc="0" normalizeH="0" baseline="0" noProof="0" dirty="0">
                <a:ln>
                  <a:noFill/>
                </a:ln>
                <a:solidFill>
                  <a:srgbClr val="ED1B23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30247">
              <a:off x="3758358" y="4250098"/>
              <a:ext cx="411480" cy="411480"/>
            </a:xfrm>
            <a:prstGeom prst="rect">
              <a:avLst/>
            </a:prstGeom>
          </p:spPr>
        </p:pic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6386748" y="1882246"/>
              <a:ext cx="411480" cy="411480"/>
            </a:xfrm>
            <a:prstGeom prst="rect">
              <a:avLst/>
            </a:prstGeom>
          </p:spPr>
        </p:pic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5961826">
              <a:off x="6540033" y="4802236"/>
              <a:ext cx="411480" cy="411480"/>
            </a:xfrm>
            <a:prstGeom prst="rect">
              <a:avLst/>
            </a:prstGeom>
          </p:spPr>
        </p:pic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92646" y="8295470"/>
              <a:ext cx="369051" cy="369052"/>
            </a:xfrm>
            <a:prstGeom prst="rect">
              <a:avLst/>
            </a:prstGeom>
          </p:spPr>
        </p:pic>
        <p:sp>
          <p:nvSpPr>
            <p:cNvPr id="39" name="Rectangle 38"/>
            <p:cNvSpPr/>
            <p:nvPr/>
          </p:nvSpPr>
          <p:spPr>
            <a:xfrm>
              <a:off x="5042256" y="3074667"/>
              <a:ext cx="918718" cy="536315"/>
            </a:xfrm>
            <a:prstGeom prst="rect">
              <a:avLst/>
            </a:prstGeom>
            <a:solidFill>
              <a:sysClr val="window" lastClr="FFFFFF"/>
            </a:solidFill>
            <a:ln w="38100" cap="flat" cmpd="sng" algn="ctr">
              <a:solidFill>
                <a:schemeClr val="tx1"/>
              </a:solidFill>
              <a:prstDash val="sysDot"/>
            </a:ln>
            <a:effectLst/>
          </p:spPr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2400" b="0" i="1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3503427" y="7232358"/>
              <a:ext cx="347488" cy="229324"/>
            </a:xfrm>
            <a:prstGeom prst="rect">
              <a:avLst/>
            </a:prstGeom>
            <a:solidFill>
              <a:sysClr val="window" lastClr="FFFFFF"/>
            </a:solidFill>
            <a:ln w="38100" cap="flat" cmpd="sng" algn="ctr">
              <a:solidFill>
                <a:schemeClr val="tx1"/>
              </a:solidFill>
              <a:prstDash val="sysDot"/>
            </a:ln>
            <a:effectLst/>
          </p:spPr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2400" b="0" i="1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41" name="Oval 40"/>
            <p:cNvSpPr>
              <a:spLocks noChangeAspect="1"/>
            </p:cNvSpPr>
            <p:nvPr/>
          </p:nvSpPr>
          <p:spPr>
            <a:xfrm>
              <a:off x="3415458" y="3911485"/>
              <a:ext cx="1097280" cy="1097280"/>
            </a:xfrm>
            <a:prstGeom prst="ellipse">
              <a:avLst/>
            </a:prstGeom>
            <a:noFill/>
            <a:ln>
              <a:solidFill>
                <a:srgbClr val="0000FF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2" name="Oval 41"/>
            <p:cNvSpPr>
              <a:spLocks noChangeAspect="1"/>
            </p:cNvSpPr>
            <p:nvPr/>
          </p:nvSpPr>
          <p:spPr>
            <a:xfrm>
              <a:off x="6124906" y="1621642"/>
              <a:ext cx="932688" cy="932688"/>
            </a:xfrm>
            <a:prstGeom prst="ellipse">
              <a:avLst/>
            </a:prstGeom>
            <a:noFill/>
            <a:ln>
              <a:solidFill>
                <a:srgbClr val="007F0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3" name="Oval 42"/>
            <p:cNvSpPr>
              <a:spLocks noChangeAspect="1"/>
            </p:cNvSpPr>
            <p:nvPr/>
          </p:nvSpPr>
          <p:spPr>
            <a:xfrm>
              <a:off x="6279429" y="4541633"/>
              <a:ext cx="932688" cy="932688"/>
            </a:xfrm>
            <a:prstGeom prst="ellipse">
              <a:avLst/>
            </a:prstGeom>
            <a:noFill/>
            <a:ln>
              <a:solidFill>
                <a:srgbClr val="ED1B23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4" name="Oval 43"/>
            <p:cNvSpPr/>
            <p:nvPr/>
          </p:nvSpPr>
          <p:spPr>
            <a:xfrm>
              <a:off x="3458511" y="8837624"/>
              <a:ext cx="457200" cy="457200"/>
            </a:xfrm>
            <a:prstGeom prst="ellipse">
              <a:avLst/>
            </a:prstGeom>
            <a:noFill/>
            <a:ln>
              <a:solidFill>
                <a:srgbClr val="007F0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23017511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Two-Vehicle Example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4187190" cy="4351338"/>
              </a:xfrm>
            </p:spPr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r>
                  <a:rPr lang="en-US" sz="2400" dirty="0" smtClean="0"/>
                  <a:t>Dynamics:</a:t>
                </a:r>
                <a:endParaRPr lang="en-US" sz="320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sz="2000" b="0" i="1" smtClean="0"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acc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𝑣𝑢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0,</m:t>
                          </m:r>
                          <m:acc>
                            <m:accPr>
                              <m:chr m:val="̅"/>
                              <m:ctrlPr>
                                <a:rPr lang="en-US" sz="2000" b="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sz="2000" b="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000" b="0" i="1" smtClean="0">
                              <a:latin typeface="Cambria Math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sz="20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: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≤1</m:t>
                          </m:r>
                        </m:e>
                      </m:d>
                    </m:oMath>
                  </m:oMathPara>
                </a14:m>
                <a:endParaRPr lang="en-US" dirty="0" smtClean="0"/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:r>
                  <a:rPr lang="en-US" dirty="0"/>
                  <a:t>S</a:t>
                </a:r>
                <a:r>
                  <a:rPr lang="en-US" dirty="0" smtClean="0"/>
                  <a:t>TA: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 smtClean="0"/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:r>
                  <a:rPr lang="en-US" dirty="0" smtClean="0">
                    <a:solidFill>
                      <a:schemeClr val="bg1"/>
                    </a:solidFill>
                  </a:rPr>
                  <a:t>Solve in two ways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 smtClean="0">
                    <a:solidFill>
                      <a:schemeClr val="bg1"/>
                    </a:solidFill>
                  </a:rPr>
                  <a:t>4D HJI PDE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 smtClean="0">
                    <a:solidFill>
                      <a:schemeClr val="bg1"/>
                    </a:solidFill>
                  </a:rPr>
                  <a:t>2D double-obstacle HJI VI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×2</m:t>
                    </m:r>
                  </m:oMath>
                </a14:m>
                <a:endParaRPr lang="en-US" dirty="0" smtClean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4187190" cy="4351338"/>
              </a:xfrm>
              <a:blipFill rotWithShape="0">
                <a:blip r:embed="rId2"/>
                <a:stretch>
                  <a:fillRect l="-349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1620" y="1967274"/>
            <a:ext cx="3437048" cy="3586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96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Two-Vehicle Example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4187190" cy="4351338"/>
              </a:xfrm>
            </p:spPr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r>
                  <a:rPr lang="en-US" sz="2400" dirty="0" smtClean="0"/>
                  <a:t>Dynamics:</a:t>
                </a:r>
                <a:endParaRPr lang="en-US" sz="320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sz="2000" b="0" i="1" smtClean="0"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acc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𝑣𝑢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0,</m:t>
                          </m:r>
                          <m:acc>
                            <m:accPr>
                              <m:chr m:val="̅"/>
                              <m:ctrlPr>
                                <a:rPr lang="en-US" sz="2000" b="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sz="2000" b="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000" b="0" i="1" smtClean="0">
                              <a:latin typeface="Cambria Math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sz="20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: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≤1</m:t>
                          </m:r>
                        </m:e>
                      </m:d>
                    </m:oMath>
                  </m:oMathPara>
                </a14:m>
                <a:endParaRPr lang="en-US" dirty="0" smtClean="0"/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:r>
                  <a:rPr lang="en-US" dirty="0"/>
                  <a:t>S</a:t>
                </a:r>
                <a:r>
                  <a:rPr lang="en-US" dirty="0" smtClean="0"/>
                  <a:t>TA: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 smtClean="0"/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:r>
                  <a:rPr lang="en-US" dirty="0" smtClean="0"/>
                  <a:t>Solve in two ways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 smtClean="0"/>
                  <a:t>4D HJI PDE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 smtClean="0"/>
                  <a:t>2D double-obstacle HJI VI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×2</m:t>
                    </m:r>
                  </m:oMath>
                </a14:m>
                <a:endParaRPr lang="en-US" dirty="0" smtClean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4187190" cy="4351338"/>
              </a:xfrm>
              <a:blipFill rotWithShape="0">
                <a:blip r:embed="rId2"/>
                <a:stretch>
                  <a:fillRect l="-349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1620" y="1967274"/>
            <a:ext cx="3437048" cy="3586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6810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pic>
        <p:nvPicPr>
          <p:cNvPr id="6" name="kinsimPDE">
            <a:hlinkClick r:id="" action="ppaction://media"/>
          </p:cNvPr>
          <p:cNvPicPr>
            <a:picLocks noGrp="1" noChangeAspect="1"/>
          </p:cNvPicPr>
          <p:nvPr>
            <p:ph sz="half"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2985134"/>
            <a:ext cx="4514850" cy="3386138"/>
          </a:xfrm>
        </p:spPr>
      </p:pic>
      <p:pic>
        <p:nvPicPr>
          <p:cNvPr id="7" name="kinsimVI">
            <a:hlinkClick r:id="" action="ppaction://media"/>
          </p:cNvPr>
          <p:cNvPicPr>
            <a:picLocks noGrp="1" noChangeAspect="1"/>
          </p:cNvPicPr>
          <p:nvPr>
            <p:ph sz="half" idx="2"/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629150" y="2985135"/>
            <a:ext cx="4514850" cy="3386138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272540" y="1408749"/>
                <a:ext cx="5431295" cy="14773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chemeClr val="bg1"/>
                    </a:solidFill>
                  </a:rPr>
                  <a:t>Equal priority: Latest arrival at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=1.15</m:t>
                    </m:r>
                  </m:oMath>
                </a14:m>
                <a:endParaRPr lang="en-US" b="0" dirty="0" smtClean="0">
                  <a:solidFill>
                    <a:schemeClr val="bg1"/>
                  </a:solidFill>
                </a:endParaRPr>
              </a:p>
              <a:p>
                <a:r>
                  <a:rPr lang="en-US" dirty="0" smtClean="0">
                    <a:solidFill>
                      <a:schemeClr val="bg1"/>
                    </a:solidFill>
                  </a:rPr>
                  <a:t>Prioritize blue: Latest arrival at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=1.12</m:t>
                    </m:r>
                  </m:oMath>
                </a14:m>
                <a:endParaRPr lang="en-US" b="0" dirty="0" smtClean="0">
                  <a:solidFill>
                    <a:schemeClr val="bg1"/>
                  </a:solidFill>
                </a:endParaRPr>
              </a:p>
              <a:p>
                <a:endParaRPr lang="en-US" dirty="0">
                  <a:solidFill>
                    <a:schemeClr val="bg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b="0" dirty="0" smtClean="0">
                    <a:solidFill>
                      <a:schemeClr val="bg1"/>
                    </a:solidFill>
                  </a:rPr>
                  <a:t>Prioritization does not introduce much </a:t>
                </a:r>
                <a:r>
                  <a:rPr lang="en-US" b="0" dirty="0" err="1" smtClean="0">
                    <a:solidFill>
                      <a:schemeClr val="bg1"/>
                    </a:solidFill>
                  </a:rPr>
                  <a:t>suboptimality</a:t>
                </a:r>
                <a:endParaRPr lang="en-US" b="0" dirty="0" smtClean="0">
                  <a:solidFill>
                    <a:schemeClr val="bg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b="0" dirty="0" smtClean="0">
                    <a:solidFill>
                      <a:schemeClr val="bg1"/>
                    </a:solidFill>
                  </a:rPr>
                  <a:t>Equal priority computation is less accurate</a:t>
                </a: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2540" y="1408749"/>
                <a:ext cx="5431295" cy="1477328"/>
              </a:xfrm>
              <a:prstGeom prst="rect">
                <a:avLst/>
              </a:prstGeom>
              <a:blipFill rotWithShape="0">
                <a:blip r:embed="rId8"/>
                <a:stretch>
                  <a:fillRect l="-1010" t="-2066" r="-224" b="-57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77718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pic>
        <p:nvPicPr>
          <p:cNvPr id="6" name="kinsimPDE">
            <a:hlinkClick r:id="" action="ppaction://media"/>
          </p:cNvPr>
          <p:cNvPicPr>
            <a:picLocks noGrp="1" noChangeAspect="1"/>
          </p:cNvPicPr>
          <p:nvPr>
            <p:ph sz="half"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2985134"/>
            <a:ext cx="4514850" cy="3386138"/>
          </a:xfrm>
        </p:spPr>
      </p:pic>
      <p:pic>
        <p:nvPicPr>
          <p:cNvPr id="7" name="kinsimVI">
            <a:hlinkClick r:id="" action="ppaction://media"/>
          </p:cNvPr>
          <p:cNvPicPr>
            <a:picLocks noGrp="1" noChangeAspect="1"/>
          </p:cNvPicPr>
          <p:nvPr>
            <p:ph sz="half" idx="2"/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629150" y="2985135"/>
            <a:ext cx="4514850" cy="3386138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272540" y="1408749"/>
                <a:ext cx="5431295" cy="14773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Equal priority: Latest arrival 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=1.15</m:t>
                    </m:r>
                  </m:oMath>
                </a14:m>
                <a:endParaRPr lang="en-US" b="0" dirty="0" smtClean="0"/>
              </a:p>
              <a:p>
                <a:r>
                  <a:rPr lang="en-US" dirty="0" smtClean="0"/>
                  <a:t>Prioritize blue: Latest arrival 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=1.12</m:t>
                    </m:r>
                  </m:oMath>
                </a14:m>
                <a:endParaRPr lang="en-US" b="0" dirty="0" smtClean="0"/>
              </a:p>
              <a:p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b="0" dirty="0" smtClean="0"/>
                  <a:t>Prioritization does not introduce much </a:t>
                </a:r>
                <a:r>
                  <a:rPr lang="en-US" b="0" dirty="0" err="1" smtClean="0"/>
                  <a:t>suboptimality</a:t>
                </a:r>
                <a:endParaRPr lang="en-US" b="0" dirty="0" smtClean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b="0" dirty="0" smtClean="0"/>
                  <a:t>Equal priority computation is less accurate</a:t>
                </a: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2540" y="1408749"/>
                <a:ext cx="5431295" cy="1477328"/>
              </a:xfrm>
              <a:prstGeom prst="rect">
                <a:avLst/>
              </a:prstGeom>
              <a:blipFill rotWithShape="0">
                <a:blip r:embed="rId8"/>
                <a:stretch>
                  <a:fillRect l="-1010" t="-2066" r="-224" b="-57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70969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kinsimVIReach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13781" r="13782"/>
          <a:stretch/>
        </p:blipFill>
        <p:spPr>
          <a:xfrm>
            <a:off x="2196123" y="1424353"/>
            <a:ext cx="5134708" cy="5316415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Reach-Avoid Set Time Evolution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284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Four-Vehicle Example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2688979" cy="435133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000" dirty="0" smtClean="0">
                    <a:ea typeface="Verdana" panose="020B0604030504040204" pitchFamily="34" charset="0"/>
                    <a:cs typeface="Verdana" panose="020B0604030504040204" pitchFamily="34" charset="0"/>
                  </a:rPr>
                  <a:t>Dynamics: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sz="2000" i="1">
                              <a:latin typeface="Cambria Math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acc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𝑥</m:t>
                          </m:r>
                        </m:e>
                      </m:acc>
                      <m:r>
                        <a:rPr lang="en-US" sz="2000" i="1"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𝑣</m:t>
                      </m:r>
                      <m:func>
                        <m:funcPr>
                          <m:ctrlPr>
                            <a:rPr lang="en-US" sz="2000" i="1">
                              <a:latin typeface="Cambria Math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cos</m:t>
                          </m:r>
                        </m:fName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sz="200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sz="2000" i="1">
                              <a:latin typeface="Cambria Math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acc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𝑦</m:t>
                          </m:r>
                        </m:e>
                      </m:acc>
                      <m:r>
                        <a:rPr lang="en-US" sz="2000" i="1"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𝑣</m:t>
                      </m:r>
                      <m:func>
                        <m:funcPr>
                          <m:ctrlPr>
                            <a:rPr lang="en-US" sz="2000" i="1">
                              <a:latin typeface="Cambria Math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sin</m:t>
                          </m:r>
                        </m:fName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sz="2000" i="1" dirty="0">
                  <a:latin typeface="Cambria Math"/>
                  <a:ea typeface="Verdana" panose="020B0604030504040204" pitchFamily="34" charset="0"/>
                  <a:cs typeface="Verdana" panose="020B0604030504040204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sz="2000" i="1">
                              <a:latin typeface="Cambria Math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acc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𝜃</m:t>
                          </m:r>
                        </m:e>
                      </m:acc>
                      <m:r>
                        <a:rPr lang="en-US" sz="2000" i="1"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𝜔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,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000" i="1">
                              <a:latin typeface="Cambria Math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𝜔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&lt;</m:t>
                      </m:r>
                      <m:acc>
                        <m:accPr>
                          <m:chr m:val="̅"/>
                          <m:ctrlPr>
                            <a:rPr lang="en-US" sz="2000" i="1">
                              <a:latin typeface="Cambria Math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acc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𝜔</m:t>
                          </m:r>
                        </m:e>
                      </m:acc>
                    </m:oMath>
                  </m:oMathPara>
                </a14:m>
                <a:endParaRPr lang="en-US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7" name="Content Placehold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2688979" cy="4351338"/>
              </a:xfrm>
              <a:blipFill rotWithShape="0">
                <a:blip r:embed="rId2"/>
                <a:stretch>
                  <a:fillRect l="-2268" t="-14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7629" y="2009470"/>
            <a:ext cx="5628867" cy="3659797"/>
          </a:xfrm>
          <a:prstGeom prst="rect">
            <a:avLst/>
          </a:prstGeom>
        </p:spPr>
      </p:pic>
      <p:sp>
        <p:nvSpPr>
          <p:cNvPr id="5" name="STAs and LSTs"/>
          <p:cNvSpPr txBox="1"/>
          <p:nvPr/>
        </p:nvSpPr>
        <p:spPr>
          <a:xfrm>
            <a:off x="1181100" y="3459153"/>
            <a:ext cx="8108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STAs</a:t>
            </a:r>
            <a:endParaRPr lang="en-US" sz="20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438"/>
          <a:stretch/>
        </p:blipFill>
        <p:spPr>
          <a:xfrm>
            <a:off x="213267" y="3884653"/>
            <a:ext cx="2917371" cy="1001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7764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231</Words>
  <Application>Microsoft Macintosh PowerPoint</Application>
  <PresentationFormat>On-screen Show (4:3)</PresentationFormat>
  <Paragraphs>89</Paragraphs>
  <Slides>14</Slides>
  <Notes>0</Notes>
  <HiddenSlides>0</HiddenSlides>
  <MMClips>12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Calibri</vt:lpstr>
      <vt:lpstr>Cambria Math</vt:lpstr>
      <vt:lpstr>Verdana</vt:lpstr>
      <vt:lpstr>Arial</vt:lpstr>
      <vt:lpstr>Office Theme</vt:lpstr>
      <vt:lpstr>Sequential Path Planning</vt:lpstr>
      <vt:lpstr>Sequential Path Planning</vt:lpstr>
      <vt:lpstr>Approximate Solution</vt:lpstr>
      <vt:lpstr>Two-Vehicle Example</vt:lpstr>
      <vt:lpstr>Two-Vehicle Example</vt:lpstr>
      <vt:lpstr>Results</vt:lpstr>
      <vt:lpstr>Results</vt:lpstr>
      <vt:lpstr>Reach-Avoid Set Time Evolution</vt:lpstr>
      <vt:lpstr>Four-Vehicle Example</vt:lpstr>
      <vt:lpstr>Trajectories</vt:lpstr>
      <vt:lpstr>Reach-Avoid Set Time Evolution</vt:lpstr>
      <vt:lpstr>Reach-Avoid Set Time Evolution</vt:lpstr>
      <vt:lpstr>Reach-Avoid Set Time Evolution</vt:lpstr>
      <vt:lpstr>Future Work</vt:lpstr>
    </vt:vector>
  </TitlesOfParts>
  <Company>UC Berkeley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Sequential Path Planning</dc:title>
  <dc:creator>Mo Chen</dc:creator>
  <cp:lastModifiedBy>Microsoft Office User</cp:lastModifiedBy>
  <cp:revision>2</cp:revision>
  <dcterms:created xsi:type="dcterms:W3CDTF">2015-05-01T19:09:46Z</dcterms:created>
  <dcterms:modified xsi:type="dcterms:W3CDTF">2016-01-26T19:31:51Z</dcterms:modified>
</cp:coreProperties>
</file>